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1" r:id="rId2"/>
    <p:sldMasterId id="2147483713" r:id="rId3"/>
  </p:sldMasterIdLst>
  <p:notesMasterIdLst>
    <p:notesMasterId r:id="rId9"/>
  </p:notesMasterIdLst>
  <p:sldIdLst>
    <p:sldId id="259" r:id="rId4"/>
    <p:sldId id="256" r:id="rId5"/>
    <p:sldId id="263" r:id="rId6"/>
    <p:sldId id="264" r:id="rId7"/>
    <p:sldId id="257" r:id="rId8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3EAC469D-EEE4-404E-883F-294E6504503D}">
          <p14:sldIdLst>
            <p14:sldId id="259"/>
            <p14:sldId id="256"/>
            <p14:sldId id="263"/>
          </p14:sldIdLst>
        </p14:section>
        <p14:section name="Source" id="{915B3BD6-79AD-45B8-9115-E9AA950A1838}">
          <p14:sldIdLst>
            <p14:sldId id="264"/>
          </p14:sldIdLst>
        </p14:section>
        <p14:section name="2019 version" id="{E64105EE-AC49-4BFA-8666-D61101DD87D6}">
          <p14:sldIdLst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BFB"/>
    <a:srgbClr val="223F81"/>
    <a:srgbClr val="CF202D"/>
    <a:srgbClr val="A7B2CD"/>
    <a:srgbClr val="ECA6AB"/>
    <a:srgbClr val="B0AFB5"/>
    <a:srgbClr val="E00E0F"/>
    <a:srgbClr val="2586FB"/>
    <a:srgbClr val="0D2AAA"/>
    <a:srgbClr val="F3E8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85" d="100"/>
          <a:sy n="85" d="100"/>
        </p:scale>
        <p:origin x="2094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viewProps" Target="viewProps.xml"/><Relationship Id="rId5" Type="http://schemas.openxmlformats.org/officeDocument/2006/relationships/slide" Target="slides/slide2.xml"/><Relationship Id="rId10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EBEAA8-F987-4636-9B3E-FDF766923D12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760F5C-60D6-4547-80C9-62F828CF4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970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6350" y="-11290"/>
            <a:ext cx="6877353" cy="9166580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7947" y="3206046"/>
            <a:ext cx="4370039" cy="2195069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47947" y="5401113"/>
            <a:ext cx="4370039" cy="1462532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127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12800"/>
            <a:ext cx="4760786" cy="45381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960533"/>
            <a:ext cx="4760786" cy="2094616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16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64" y="812800"/>
            <a:ext cx="4554137" cy="40301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25806" y="4842933"/>
            <a:ext cx="4064853" cy="508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5960533"/>
            <a:ext cx="4760786" cy="2094616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362034" y="1053838"/>
            <a:ext cx="342989" cy="77970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060775" y="3848742"/>
            <a:ext cx="342989" cy="77970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236111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575984"/>
            <a:ext cx="4760786" cy="3460613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6036597"/>
            <a:ext cx="4760786" cy="2018552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9717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64" y="812800"/>
            <a:ext cx="4554137" cy="40301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57198" y="5350933"/>
            <a:ext cx="4760787" cy="685664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6036597"/>
            <a:ext cx="4760786" cy="2018552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362034" y="1053838"/>
            <a:ext cx="342989" cy="77970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060775" y="3848742"/>
            <a:ext cx="342989" cy="77970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01745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886" y="812800"/>
            <a:ext cx="4756099" cy="40301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57198" y="5350933"/>
            <a:ext cx="4760787" cy="685664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6036597"/>
            <a:ext cx="4760786" cy="2018552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8926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3564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482984" y="812801"/>
            <a:ext cx="734109" cy="7001935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199" y="812801"/>
            <a:ext cx="3896270" cy="70019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3269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D2DA4-6432-4B29-A20D-29A52C9CE9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7250" y="1496484"/>
            <a:ext cx="5143500" cy="3183467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D5FFD5-406A-4A0B-B03B-C2679977F4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517DE4-B24D-401C-8689-AEEB7A3F6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3C3453-471D-48B4-98E9-998C69E67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28A1E-F31B-4A9B-B07F-0082E927D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8606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E9565-24EA-43A1-9AF3-5D20794BC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699C1-93A0-4253-A239-9A8DBC367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B2856-4700-4F6B-AA7F-5CE26FA90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918C4A-6FDE-47F9-BFA8-74B83954A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269BE-A6E3-481D-8BCD-7DDE3BFAD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8520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80094-9A03-47FB-BB9C-7A4431164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16" y="2279652"/>
            <a:ext cx="5915025" cy="3803649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F7B27-860A-4E4E-A7C0-F8C4A4C57C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916" y="6119285"/>
            <a:ext cx="5915025" cy="2000249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F9F3E-C55A-4760-BB44-E27F3D6DD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F00C4-DA6A-48D0-B702-2D2C5168D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BACB0C-278A-4B12-9855-ACA384BA8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247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8355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269BA-A05D-417A-BF6F-0195C6BD5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386AB-380A-4119-BE51-E7127A1B7B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34A545-8A9C-4A49-A6DE-DEF9C5475B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37DEA2-BD84-458D-840C-C76A5BA31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4CE048-5F40-49FE-ADD4-6CAB17453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4709B-52AC-4F67-9B51-71E92AF4A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4592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A91F3-B6EE-4BFA-BA09-C4A9D08FE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486834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5E54D5-4327-4328-A786-9A2E17CC3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31DC53-BD40-4329-B00F-B61670C567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D93BF5-4BD7-4466-B8A4-75FA398589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4CB273-EE06-4718-9C08-7495C0EAA8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DA7145-9B87-46B0-AA3A-2F6564E56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64D599-94FE-4D67-B2D2-8045D3EAA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ED05D5-26FD-4566-B264-C43A937CA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917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8801B-BC84-4783-A50B-C4DF8C9E5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D66A29-5357-47FE-B190-2A67CCC16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A41099-E26A-46F9-883C-509750D88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4EE2A0-CD04-4E65-9E93-549E0CCD8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5270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6CB657-706A-4832-9FE2-35CF34404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CF5332-5581-40C2-BD93-8FDC58DEF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DA4430-D593-40ED-A4B2-3FA9507DB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57786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EAED7-06DA-4870-ADBB-942B45CC8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3" cy="21336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023DA-5079-4792-B988-B9494035E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5543" y="1316567"/>
            <a:ext cx="3471863" cy="6498167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F5D47-D6C6-4727-A210-77CFF6D883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3" cy="5082117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EBFF67-DACD-42F7-8618-0EA646610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4931AD-9732-49C4-850C-CCFA6D542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166819-52C5-4971-B2E8-56FC2F7E3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6935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783B2-227F-4F90-9D2F-7340396FD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3" cy="21336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001C22-4622-40E1-9B8D-4219BB8367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915543" y="1316567"/>
            <a:ext cx="3471863" cy="6498167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0C1CED-09C8-47DC-AF29-FD5401E479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3" cy="5082117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CDE6AD-FDEE-46ED-9A5C-7497392DE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5E0391-1D05-438C-ADD1-7561F892C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235640-3792-4C18-B8DE-2A7A65ABE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1532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79542-6F0B-4245-8BAA-8EDBCE3F1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D36436-B039-452C-B932-6490F2EB8A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663B2-14BA-4480-A462-EAB566E0C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927C5B-D5F0-4827-AC07-70762D37C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BAFBBB-1B66-4559-A3CB-CC22AA583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68174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280931-9DD0-44CF-9FD9-AA5ABECC74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4907756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4BCFD4-D1AA-46BB-93D8-C222E870FB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71487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EFEFF8-4116-4E38-9DC8-FAF3E0091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5CD136-59CE-4210-9574-4FE90D2C6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77061B-1E72-4276-847B-4FC63F44D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70216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"/>
          <p:cNvSpPr txBox="1">
            <a:spLocks noGrp="1"/>
          </p:cNvSpPr>
          <p:nvPr>
            <p:ph type="title"/>
          </p:nvPr>
        </p:nvSpPr>
        <p:spPr>
          <a:xfrm>
            <a:off x="457200" y="812800"/>
            <a:ext cx="4760785" cy="1761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body" idx="1"/>
          </p:nvPr>
        </p:nvSpPr>
        <p:spPr>
          <a:xfrm>
            <a:off x="457199" y="2880787"/>
            <a:ext cx="4760786" cy="5174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25" name="Google Shape;25;p2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415060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 Slid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3"/>
          <p:cNvGrpSpPr/>
          <p:nvPr/>
        </p:nvGrpSpPr>
        <p:grpSpPr>
          <a:xfrm>
            <a:off x="-6350" y="-11290"/>
            <a:ext cx="6877353" cy="9166580"/>
            <a:chOff x="-8466" y="-8468"/>
            <a:chExt cx="9169804" cy="6874935"/>
          </a:xfrm>
        </p:grpSpPr>
        <p:cxnSp>
          <p:nvCxnSpPr>
            <p:cNvPr id="30" name="Google Shape;30;p3"/>
            <p:cNvCxnSpPr/>
            <p:nvPr/>
          </p:nvCxnSpPr>
          <p:spPr>
            <a:xfrm rot="10800000" flipH="1">
              <a:off x="5130830" y="4175605"/>
              <a:ext cx="4022475" cy="2682396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1" name="Google Shape;31;p3"/>
            <p:cNvCxnSpPr/>
            <p:nvPr/>
          </p:nvCxnSpPr>
          <p:spPr>
            <a:xfrm>
              <a:off x="7042707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2" name="Google Shape;32;p3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 extrusionOk="0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 extrusionOk="0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 extrusionOk="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 extrusionOk="0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B7EAB">
                <a:alpha val="69803"/>
              </a:srgbClr>
            </a:solidFill>
            <a:ln>
              <a:noFill/>
            </a:ln>
          </p:spPr>
        </p:sp>
        <p:sp>
          <p:nvSpPr>
            <p:cNvPr id="36" name="Google Shape;36;p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 extrusionOk="0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rgbClr val="FF6666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 extrusionOk="0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 extrusionOk="0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 extrusionOk="0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4705"/>
              </a:schemeClr>
            </a:solidFill>
            <a:ln>
              <a:noFill/>
            </a:ln>
          </p:spPr>
        </p:sp>
      </p:grpSp>
      <p:sp>
        <p:nvSpPr>
          <p:cNvPr id="40" name="Google Shape;40;p3"/>
          <p:cNvSpPr txBox="1">
            <a:spLocks noGrp="1"/>
          </p:cNvSpPr>
          <p:nvPr>
            <p:ph type="ctrTitle"/>
          </p:nvPr>
        </p:nvSpPr>
        <p:spPr>
          <a:xfrm>
            <a:off x="847947" y="3206046"/>
            <a:ext cx="4370039" cy="2195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50"/>
              <a:buFont typeface="Trebuchet MS"/>
              <a:buNone/>
              <a:defRPr sz="405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ubTitle" idx="1"/>
          </p:nvPr>
        </p:nvSpPr>
        <p:spPr>
          <a:xfrm>
            <a:off x="847947" y="5401113"/>
            <a:ext cx="4370039" cy="1462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750"/>
              </a:spcBef>
              <a:spcAft>
                <a:spcPts val="0"/>
              </a:spcAft>
              <a:buSzPts val="1080"/>
              <a:buNone/>
              <a:defRPr>
                <a:solidFill>
                  <a:srgbClr val="7F7F7F"/>
                </a:solidFill>
              </a:defRPr>
            </a:lvl1pPr>
            <a:lvl2pPr lvl="1" algn="ctr">
              <a:spcBef>
                <a:spcPts val="75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750"/>
              </a:spcBef>
              <a:spcAft>
                <a:spcPts val="0"/>
              </a:spcAft>
              <a:buSzPts val="84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22188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3601158"/>
            <a:ext cx="4760786" cy="2435441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6036597"/>
            <a:ext cx="4760786" cy="11472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2981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"/>
          <p:cNvSpPr txBox="1">
            <a:spLocks noGrp="1"/>
          </p:cNvSpPr>
          <p:nvPr>
            <p:ph type="title"/>
          </p:nvPr>
        </p:nvSpPr>
        <p:spPr>
          <a:xfrm>
            <a:off x="457199" y="3601158"/>
            <a:ext cx="4760786" cy="2435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Trebuchet MS"/>
              <a:buNone/>
              <a:defRPr sz="3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body" idx="1"/>
          </p:nvPr>
        </p:nvSpPr>
        <p:spPr>
          <a:xfrm>
            <a:off x="457199" y="6036597"/>
            <a:ext cx="4760786" cy="11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200"/>
              <a:buNone/>
              <a:defRPr sz="15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4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101347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457200" y="812800"/>
            <a:ext cx="4760786" cy="1761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457200" y="2880785"/>
            <a:ext cx="2316082" cy="5174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>
              <a:spcBef>
                <a:spcPts val="750"/>
              </a:spcBef>
              <a:spcAft>
                <a:spcPts val="0"/>
              </a:spcAft>
              <a:buSzPts val="1080"/>
              <a:buChar char="►"/>
              <a:defRPr sz="1350"/>
            </a:lvl1pPr>
            <a:lvl2pPr marL="914400" lvl="1" indent="-289560" algn="l">
              <a:spcBef>
                <a:spcPts val="750"/>
              </a:spcBef>
              <a:spcAft>
                <a:spcPts val="0"/>
              </a:spcAft>
              <a:buSzPts val="960"/>
              <a:buChar char="►"/>
              <a:defRPr sz="1200"/>
            </a:lvl2pPr>
            <a:lvl3pPr marL="1371600" lvl="2" indent="-281939" algn="l">
              <a:spcBef>
                <a:spcPts val="750"/>
              </a:spcBef>
              <a:spcAft>
                <a:spcPts val="0"/>
              </a:spcAft>
              <a:buSzPts val="840"/>
              <a:buChar char="►"/>
              <a:defRPr sz="1050"/>
            </a:lvl3pPr>
            <a:lvl4pPr marL="1828800" lvl="3" indent="-274319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4pPr>
            <a:lvl5pPr marL="2286000" lvl="4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5pPr>
            <a:lvl6pPr marL="2743200" lvl="5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6pPr>
            <a:lvl7pPr marL="3200400" lvl="6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7pPr>
            <a:lvl8pPr marL="3657600" lvl="7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8pPr>
            <a:lvl9pPr marL="4114800" lvl="8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2901903" y="2880787"/>
            <a:ext cx="2316083" cy="5174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>
              <a:spcBef>
                <a:spcPts val="750"/>
              </a:spcBef>
              <a:spcAft>
                <a:spcPts val="0"/>
              </a:spcAft>
              <a:buSzPts val="1080"/>
              <a:buChar char="►"/>
              <a:defRPr sz="1350"/>
            </a:lvl1pPr>
            <a:lvl2pPr marL="914400" lvl="1" indent="-289560" algn="l">
              <a:spcBef>
                <a:spcPts val="750"/>
              </a:spcBef>
              <a:spcAft>
                <a:spcPts val="0"/>
              </a:spcAft>
              <a:buSzPts val="960"/>
              <a:buChar char="►"/>
              <a:defRPr sz="1200"/>
            </a:lvl2pPr>
            <a:lvl3pPr marL="1371600" lvl="2" indent="-281939" algn="l">
              <a:spcBef>
                <a:spcPts val="750"/>
              </a:spcBef>
              <a:spcAft>
                <a:spcPts val="0"/>
              </a:spcAft>
              <a:buSzPts val="840"/>
              <a:buChar char="►"/>
              <a:defRPr sz="1050"/>
            </a:lvl3pPr>
            <a:lvl4pPr marL="1828800" lvl="3" indent="-274319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4pPr>
            <a:lvl5pPr marL="2286000" lvl="4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5pPr>
            <a:lvl6pPr marL="2743200" lvl="5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6pPr>
            <a:lvl7pPr marL="3200400" lvl="6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7pPr>
            <a:lvl8pPr marL="3657600" lvl="7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8pPr>
            <a:lvl9pPr marL="4114800" lvl="8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927575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"/>
          <p:cNvSpPr txBox="1">
            <a:spLocks noGrp="1"/>
          </p:cNvSpPr>
          <p:nvPr>
            <p:ph type="title"/>
          </p:nvPr>
        </p:nvSpPr>
        <p:spPr>
          <a:xfrm>
            <a:off x="457200" y="812800"/>
            <a:ext cx="4760785" cy="1761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"/>
          <p:cNvSpPr txBox="1">
            <a:spLocks noGrp="1"/>
          </p:cNvSpPr>
          <p:nvPr>
            <p:ph type="body" idx="1"/>
          </p:nvPr>
        </p:nvSpPr>
        <p:spPr>
          <a:xfrm>
            <a:off x="457199" y="2881311"/>
            <a:ext cx="2318004" cy="768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440"/>
              <a:buNone/>
              <a:defRPr sz="1800" b="0"/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200"/>
              <a:buNone/>
              <a:defRPr sz="1500" b="1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 b="1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body" idx="2"/>
          </p:nvPr>
        </p:nvSpPr>
        <p:spPr>
          <a:xfrm>
            <a:off x="457199" y="3649662"/>
            <a:ext cx="2318004" cy="4405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2" name="Google Shape;62;p6"/>
          <p:cNvSpPr txBox="1">
            <a:spLocks noGrp="1"/>
          </p:cNvSpPr>
          <p:nvPr>
            <p:ph type="body" idx="3"/>
          </p:nvPr>
        </p:nvSpPr>
        <p:spPr>
          <a:xfrm>
            <a:off x="2899980" y="2881311"/>
            <a:ext cx="2318004" cy="768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440"/>
              <a:buNone/>
              <a:defRPr sz="1800" b="0"/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200"/>
              <a:buNone/>
              <a:defRPr sz="1500" b="1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 b="1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4"/>
          </p:nvPr>
        </p:nvSpPr>
        <p:spPr>
          <a:xfrm>
            <a:off x="2899980" y="3649662"/>
            <a:ext cx="2318004" cy="4405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71947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7"/>
          <p:cNvSpPr txBox="1">
            <a:spLocks noGrp="1"/>
          </p:cNvSpPr>
          <p:nvPr>
            <p:ph type="title"/>
          </p:nvPr>
        </p:nvSpPr>
        <p:spPr>
          <a:xfrm>
            <a:off x="457199" y="812800"/>
            <a:ext cx="4760786" cy="1761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7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7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7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5478572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8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8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858823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 txBox="1">
            <a:spLocks noGrp="1"/>
          </p:cNvSpPr>
          <p:nvPr>
            <p:ph type="title"/>
          </p:nvPr>
        </p:nvSpPr>
        <p:spPr>
          <a:xfrm>
            <a:off x="457199" y="1998139"/>
            <a:ext cx="2092637" cy="1704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Trebuchet MS"/>
              <a:buNone/>
              <a:defRPr sz="15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body" idx="1"/>
          </p:nvPr>
        </p:nvSpPr>
        <p:spPr>
          <a:xfrm>
            <a:off x="2678456" y="686567"/>
            <a:ext cx="2539528" cy="7368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body" idx="2"/>
          </p:nvPr>
        </p:nvSpPr>
        <p:spPr>
          <a:xfrm>
            <a:off x="457199" y="3702759"/>
            <a:ext cx="2092637" cy="3445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/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630"/>
              <a:buNone/>
              <a:defRPr sz="788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450"/>
              <a:buNone/>
              <a:defRPr sz="563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450"/>
              <a:buNone/>
              <a:defRPr sz="563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450"/>
              <a:buNone/>
              <a:defRPr sz="563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450"/>
              <a:buNone/>
              <a:defRPr sz="563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450"/>
              <a:buNone/>
              <a:defRPr sz="563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450"/>
              <a:buNone/>
              <a:defRPr sz="563"/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3744160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 txBox="1">
            <a:spLocks noGrp="1"/>
          </p:cNvSpPr>
          <p:nvPr>
            <p:ph type="title"/>
          </p:nvPr>
        </p:nvSpPr>
        <p:spPr>
          <a:xfrm>
            <a:off x="457199" y="6400800"/>
            <a:ext cx="4760786" cy="755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sz="1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0"/>
          <p:cNvSpPr>
            <a:spLocks noGrp="1"/>
          </p:cNvSpPr>
          <p:nvPr>
            <p:ph type="pic" idx="2"/>
          </p:nvPr>
        </p:nvSpPr>
        <p:spPr>
          <a:xfrm>
            <a:off x="457199" y="812800"/>
            <a:ext cx="4760786" cy="5127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1"/>
          </p:nvPr>
        </p:nvSpPr>
        <p:spPr>
          <a:xfrm>
            <a:off x="457199" y="7156451"/>
            <a:ext cx="4760786" cy="89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/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0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0256948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 txBox="1">
            <a:spLocks noGrp="1"/>
          </p:cNvSpPr>
          <p:nvPr>
            <p:ph type="title"/>
          </p:nvPr>
        </p:nvSpPr>
        <p:spPr>
          <a:xfrm>
            <a:off x="457200" y="812800"/>
            <a:ext cx="4760786" cy="4538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sz="33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1"/>
          </p:nvPr>
        </p:nvSpPr>
        <p:spPr>
          <a:xfrm>
            <a:off x="457200" y="5960533"/>
            <a:ext cx="4760786" cy="209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1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1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5438932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2"/>
          <p:cNvSpPr txBox="1">
            <a:spLocks noGrp="1"/>
          </p:cNvSpPr>
          <p:nvPr>
            <p:ph type="title"/>
          </p:nvPr>
        </p:nvSpPr>
        <p:spPr>
          <a:xfrm>
            <a:off x="581164" y="812800"/>
            <a:ext cx="4554137" cy="4030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sz="33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2"/>
          <p:cNvSpPr txBox="1">
            <a:spLocks noGrp="1"/>
          </p:cNvSpPr>
          <p:nvPr>
            <p:ph type="body" idx="1"/>
          </p:nvPr>
        </p:nvSpPr>
        <p:spPr>
          <a:xfrm>
            <a:off x="825806" y="4842933"/>
            <a:ext cx="4064853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960"/>
              <a:buFont typeface="Trebuchet MS"/>
              <a:buNone/>
              <a:defRPr sz="12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960"/>
              <a:buFont typeface="Trebuchet MS"/>
              <a:buNone/>
              <a:defRPr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840"/>
              <a:buFont typeface="Trebuchet MS"/>
              <a:buNone/>
              <a:defRPr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99" name="Google Shape;99;p12"/>
          <p:cNvSpPr txBox="1">
            <a:spLocks noGrp="1"/>
          </p:cNvSpPr>
          <p:nvPr>
            <p:ph type="body" idx="2"/>
          </p:nvPr>
        </p:nvSpPr>
        <p:spPr>
          <a:xfrm>
            <a:off x="457199" y="5960533"/>
            <a:ext cx="4760786" cy="209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2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2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2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3" name="Google Shape;103;p12"/>
          <p:cNvSpPr txBox="1"/>
          <p:nvPr/>
        </p:nvSpPr>
        <p:spPr>
          <a:xfrm>
            <a:off x="362034" y="1053838"/>
            <a:ext cx="342989" cy="77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6666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04" name="Google Shape;104;p12"/>
          <p:cNvSpPr txBox="1"/>
          <p:nvPr/>
        </p:nvSpPr>
        <p:spPr>
          <a:xfrm>
            <a:off x="5060775" y="3848742"/>
            <a:ext cx="342989" cy="77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6666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4185580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3"/>
          <p:cNvSpPr txBox="1">
            <a:spLocks noGrp="1"/>
          </p:cNvSpPr>
          <p:nvPr>
            <p:ph type="title"/>
          </p:nvPr>
        </p:nvSpPr>
        <p:spPr>
          <a:xfrm>
            <a:off x="457199" y="2575984"/>
            <a:ext cx="4760786" cy="3460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sz="33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body" idx="1"/>
          </p:nvPr>
        </p:nvSpPr>
        <p:spPr>
          <a:xfrm>
            <a:off x="457199" y="6036597"/>
            <a:ext cx="4760786" cy="2018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2753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12800"/>
            <a:ext cx="4760786" cy="17610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880785"/>
            <a:ext cx="2316082" cy="5174363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01903" y="2880787"/>
            <a:ext cx="2316083" cy="517436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9424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Name Card">
  <p:cSld name="Quote Name Card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4"/>
          <p:cNvSpPr txBox="1">
            <a:spLocks noGrp="1"/>
          </p:cNvSpPr>
          <p:nvPr>
            <p:ph type="title"/>
          </p:nvPr>
        </p:nvSpPr>
        <p:spPr>
          <a:xfrm>
            <a:off x="581164" y="812800"/>
            <a:ext cx="4554137" cy="4030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sz="33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4"/>
          <p:cNvSpPr txBox="1">
            <a:spLocks noGrp="1"/>
          </p:cNvSpPr>
          <p:nvPr>
            <p:ph type="body" idx="1"/>
          </p:nvPr>
        </p:nvSpPr>
        <p:spPr>
          <a:xfrm>
            <a:off x="457198" y="5350933"/>
            <a:ext cx="4760787" cy="685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440"/>
              <a:buFont typeface="Trebuchet MS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960"/>
              <a:buFont typeface="Trebuchet MS"/>
              <a:buNone/>
              <a:defRPr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840"/>
              <a:buFont typeface="Trebuchet MS"/>
              <a:buNone/>
              <a:defRPr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14" name="Google Shape;114;p14"/>
          <p:cNvSpPr txBox="1">
            <a:spLocks noGrp="1"/>
          </p:cNvSpPr>
          <p:nvPr>
            <p:ph type="body" idx="2"/>
          </p:nvPr>
        </p:nvSpPr>
        <p:spPr>
          <a:xfrm>
            <a:off x="457199" y="6036597"/>
            <a:ext cx="4760786" cy="2018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4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4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8" name="Google Shape;118;p14"/>
          <p:cNvSpPr txBox="1"/>
          <p:nvPr/>
        </p:nvSpPr>
        <p:spPr>
          <a:xfrm>
            <a:off x="362034" y="1053838"/>
            <a:ext cx="342989" cy="77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6666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19" name="Google Shape;119;p14"/>
          <p:cNvSpPr txBox="1"/>
          <p:nvPr/>
        </p:nvSpPr>
        <p:spPr>
          <a:xfrm>
            <a:off x="5060775" y="3848742"/>
            <a:ext cx="342989" cy="77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6666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7225625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ue or False">
  <p:cSld name="True or Fals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5"/>
          <p:cNvSpPr txBox="1">
            <a:spLocks noGrp="1"/>
          </p:cNvSpPr>
          <p:nvPr>
            <p:ph type="title"/>
          </p:nvPr>
        </p:nvSpPr>
        <p:spPr>
          <a:xfrm>
            <a:off x="461886" y="812800"/>
            <a:ext cx="4756099" cy="4030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sz="33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5"/>
          <p:cNvSpPr txBox="1">
            <a:spLocks noGrp="1"/>
          </p:cNvSpPr>
          <p:nvPr>
            <p:ph type="body" idx="1"/>
          </p:nvPr>
        </p:nvSpPr>
        <p:spPr>
          <a:xfrm>
            <a:off x="457198" y="5350933"/>
            <a:ext cx="4760787" cy="685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440"/>
              <a:buFont typeface="Trebuchet MS"/>
              <a:buNone/>
              <a:defRPr sz="18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960"/>
              <a:buFont typeface="Trebuchet MS"/>
              <a:buNone/>
              <a:defRPr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840"/>
              <a:buFont typeface="Trebuchet MS"/>
              <a:buNone/>
              <a:defRPr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body" idx="2"/>
          </p:nvPr>
        </p:nvSpPr>
        <p:spPr>
          <a:xfrm>
            <a:off x="457199" y="6036597"/>
            <a:ext cx="4760786" cy="2018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174744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>
            <a:spLocks noGrp="1"/>
          </p:cNvSpPr>
          <p:nvPr>
            <p:ph type="title"/>
          </p:nvPr>
        </p:nvSpPr>
        <p:spPr>
          <a:xfrm>
            <a:off x="457200" y="812800"/>
            <a:ext cx="4760785" cy="1761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body" idx="1"/>
          </p:nvPr>
        </p:nvSpPr>
        <p:spPr>
          <a:xfrm rot="5400000">
            <a:off x="250410" y="3087576"/>
            <a:ext cx="5174364" cy="4760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30" name="Google Shape;130;p16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6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6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1238487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>
            <a:spLocks noGrp="1"/>
          </p:cNvSpPr>
          <p:nvPr>
            <p:ph type="title"/>
          </p:nvPr>
        </p:nvSpPr>
        <p:spPr>
          <a:xfrm rot="5400000">
            <a:off x="1349071" y="3946714"/>
            <a:ext cx="7001935" cy="734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7"/>
          <p:cNvSpPr txBox="1">
            <a:spLocks noGrp="1"/>
          </p:cNvSpPr>
          <p:nvPr>
            <p:ph type="body" idx="1"/>
          </p:nvPr>
        </p:nvSpPr>
        <p:spPr>
          <a:xfrm rot="5400000">
            <a:off x="-1095634" y="2365634"/>
            <a:ext cx="7001935" cy="3896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36" name="Google Shape;136;p17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7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7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27031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12800"/>
            <a:ext cx="4760785" cy="176106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2881311"/>
            <a:ext cx="2318004" cy="768349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199" y="3649662"/>
            <a:ext cx="2318004" cy="440548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99980" y="2881311"/>
            <a:ext cx="2318004" cy="768349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899980" y="3649662"/>
            <a:ext cx="2318004" cy="440548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012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812800"/>
            <a:ext cx="4760786" cy="17610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676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053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998139"/>
            <a:ext cx="2092637" cy="1704621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78456" y="686567"/>
            <a:ext cx="2539528" cy="736858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3702759"/>
            <a:ext cx="2092637" cy="3445932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308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6400800"/>
            <a:ext cx="4760786" cy="755651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199" y="812800"/>
            <a:ext cx="4760786" cy="5127624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7156451"/>
            <a:ext cx="4760786" cy="898699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905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6350" y="-11290"/>
            <a:ext cx="6877354" cy="9166580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12800"/>
            <a:ext cx="4760785" cy="17610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2880787"/>
            <a:ext cx="4760786" cy="51743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87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</p:sldLayoutIdLst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A721DD-285B-434E-A64A-68FD7A41D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486834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A493FF-E4FF-4903-86F1-3E95C4A8E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C4888-294F-453C-88E5-51D9C398E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FCB51F-0F98-4CDE-A35C-0BB540E2F7A9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6DF5FE-FDC0-4EE3-AFF9-60439836D1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280D3-6F26-486A-BFD3-BDF698189E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96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-6350" y="-11290"/>
            <a:ext cx="6877354" cy="9166580"/>
            <a:chOff x="-8467" y="-8468"/>
            <a:chExt cx="9169805" cy="6874935"/>
          </a:xfrm>
        </p:grpSpPr>
        <p:sp>
          <p:nvSpPr>
            <p:cNvPr id="7" name="Google Shape;7;p1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 extrusionOk="0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" name="Google Shape;8;p1"/>
            <p:cNvCxnSpPr/>
            <p:nvPr/>
          </p:nvCxnSpPr>
          <p:spPr>
            <a:xfrm rot="10800000" flipH="1">
              <a:off x="5130830" y="4175605"/>
              <a:ext cx="4022475" cy="2682396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" name="Google Shape;9;p1"/>
            <p:cNvCxnSpPr/>
            <p:nvPr/>
          </p:nvCxnSpPr>
          <p:spPr>
            <a:xfrm>
              <a:off x="7042707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" name="Google Shape;10;p1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 extrusionOk="0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 extrusionOk="0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 extrusionOk="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 extrusionOk="0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B7EAB">
                <a:alpha val="69803"/>
              </a:srgbClr>
            </a:solidFill>
            <a:ln>
              <a:noFill/>
            </a:ln>
          </p:spPr>
        </p:sp>
        <p:sp>
          <p:nvSpPr>
            <p:cNvPr id="14" name="Google Shape;14;p1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 extrusionOk="0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rgbClr val="FF6666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 extrusionOk="0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 extrusionOk="0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7;p1"/>
          <p:cNvSpPr txBox="1">
            <a:spLocks noGrp="1"/>
          </p:cNvSpPr>
          <p:nvPr>
            <p:ph type="title"/>
          </p:nvPr>
        </p:nvSpPr>
        <p:spPr>
          <a:xfrm>
            <a:off x="457200" y="812800"/>
            <a:ext cx="4760785" cy="1761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  <a:defRPr sz="27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"/>
          <p:cNvSpPr txBox="1">
            <a:spLocks noGrp="1"/>
          </p:cNvSpPr>
          <p:nvPr>
            <p:ph type="body" idx="1"/>
          </p:nvPr>
        </p:nvSpPr>
        <p:spPr>
          <a:xfrm>
            <a:off x="457199" y="2880787"/>
            <a:ext cx="4760786" cy="5174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718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080"/>
              <a:buFont typeface="Noto Sans Symbols"/>
              <a:buChar char="►"/>
              <a:defRPr sz="135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8956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81939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840"/>
              <a:buFont typeface="Noto Sans Symbols"/>
              <a:buChar char="►"/>
              <a:defRPr sz="105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74319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9" name="Google Shape;19;p1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675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0" name="Google Shape;20;p1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75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1" name="Google Shape;21;p1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spcBef>
                <a:spcPts val="0"/>
              </a:spcBef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spcBef>
                <a:spcPts val="0"/>
              </a:spcBef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spcBef>
                <a:spcPts val="0"/>
              </a:spcBef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spcBef>
                <a:spcPts val="0"/>
              </a:spcBef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spcBef>
                <a:spcPts val="0"/>
              </a:spcBef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spcBef>
                <a:spcPts val="0"/>
              </a:spcBef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spcBef>
                <a:spcPts val="0"/>
              </a:spcBef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spcBef>
                <a:spcPts val="0"/>
              </a:spcBef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329090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hyperlink" Target="http://vam-hri.xyz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hdphoto" Target="../media/hdphoto5.wdp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Relationship Id="rId6" Type="http://schemas.openxmlformats.org/officeDocument/2006/relationships/hyperlink" Target="http://vam-hri.xyz/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7937ABF-9BBE-40C4-BBC7-3DA3F93F7CE6}"/>
              </a:ext>
            </a:extLst>
          </p:cNvPr>
          <p:cNvSpPr/>
          <p:nvPr/>
        </p:nvSpPr>
        <p:spPr>
          <a:xfrm>
            <a:off x="227897" y="250073"/>
            <a:ext cx="4574105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A7B2CD"/>
                </a:solidFill>
                <a:latin typeface="Bell MT" panose="02020503060305020303" pitchFamily="18" charset="0"/>
              </a:rPr>
              <a:t>VAM-HRI 2020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>
                <a:solidFill>
                  <a:schemeClr val="bg1"/>
                </a:solidFill>
                <a:latin typeface="Bell MT" panose="02020503060305020303" pitchFamily="18" charset="0"/>
              </a:rPr>
              <a:t>3</a:t>
            </a:r>
            <a:r>
              <a:rPr lang="en-US" sz="2000" b="1" baseline="30000" dirty="0">
                <a:solidFill>
                  <a:schemeClr val="bg1"/>
                </a:solidFill>
                <a:latin typeface="Bell MT" panose="02020503060305020303" pitchFamily="18" charset="0"/>
              </a:rPr>
              <a:t>rd</a:t>
            </a:r>
            <a:r>
              <a:rPr lang="en-US" sz="2000" b="1" dirty="0">
                <a:solidFill>
                  <a:schemeClr val="bg1"/>
                </a:solidFill>
                <a:latin typeface="Bell MT" panose="02020503060305020303" pitchFamily="18" charset="0"/>
              </a:rPr>
              <a:t> International Workshop on </a:t>
            </a:r>
            <a:br>
              <a:rPr lang="en-US" sz="2000" b="1" dirty="0">
                <a:solidFill>
                  <a:schemeClr val="bg1"/>
                </a:solidFill>
                <a:latin typeface="Bell MT" panose="02020503060305020303" pitchFamily="18" charset="0"/>
              </a:rPr>
            </a:br>
            <a:r>
              <a:rPr lang="en-US" sz="2000" b="1" dirty="0">
                <a:solidFill>
                  <a:schemeClr val="bg1"/>
                </a:solidFill>
                <a:latin typeface="Bell MT" panose="02020503060305020303" pitchFamily="18" charset="0"/>
              </a:rPr>
              <a:t>Virtual, Augmented, and Mixed Reality for Human-Robot Interactions</a:t>
            </a:r>
          </a:p>
          <a:p>
            <a:pPr>
              <a:spcAft>
                <a:spcPts val="300"/>
              </a:spcAft>
            </a:pPr>
            <a:r>
              <a:rPr lang="en-US" sz="1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Bell MT" panose="02020503060305020303" pitchFamily="18" charset="0"/>
              </a:rPr>
              <a:t>Collocated with HRI </a:t>
            </a:r>
            <a:r>
              <a:rPr lang="en-US" sz="1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Bell MT" panose="02020503060305020303" pitchFamily="18" charset="0"/>
                <a:cs typeface="Calibri" panose="020F0502020204030204" pitchFamily="34" charset="0"/>
              </a:rPr>
              <a:t>∙ </a:t>
            </a:r>
            <a:r>
              <a:rPr lang="en-US" sz="1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Bell MT" panose="02020503060305020303" pitchFamily="18" charset="0"/>
              </a:rPr>
              <a:t>Cambridge, UK </a:t>
            </a:r>
            <a:r>
              <a:rPr lang="en-US" sz="1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Bell MT" panose="02020503060305020303" pitchFamily="18" charset="0"/>
                <a:cs typeface="Calibri" panose="020F0502020204030204" pitchFamily="34" charset="0"/>
              </a:rPr>
              <a:t>∙</a:t>
            </a:r>
            <a:r>
              <a:rPr lang="en-US" sz="1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Bell MT" panose="02020503060305020303" pitchFamily="18" charset="0"/>
              </a:rPr>
              <a:t> March 23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2397B72-D219-4889-ACD9-15ED09BEE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554" y="7690335"/>
            <a:ext cx="3663272" cy="141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241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/>
          <p:nvPr/>
        </p:nvSpPr>
        <p:spPr>
          <a:xfrm>
            <a:off x="616525" y="3606709"/>
            <a:ext cx="4328400" cy="15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Novel HRI problems that can benefit from AR/VR/MR </a:t>
            </a: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Intention communication, explanation of behaviors</a:t>
            </a: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Robot testing and diagnostics</a:t>
            </a: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Human-subject experimentation</a:t>
            </a: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Efficient representations for AR/VR/MR interaction patterns</a:t>
            </a: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AR/VR/MR language grounding AR/VR/MR-augmented natural language generation</a:t>
            </a: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AR/VR/MR-enabled robot control</a:t>
            </a: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Architectures for AR/VR/MR-based HRI</a:t>
            </a: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AR/VR/MR for expanding social interactions</a:t>
            </a: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</p:txBody>
      </p:sp>
      <p:sp>
        <p:nvSpPr>
          <p:cNvPr id="219" name="Google Shape;219;p30"/>
          <p:cNvSpPr/>
          <p:nvPr/>
        </p:nvSpPr>
        <p:spPr>
          <a:xfrm>
            <a:off x="542741" y="5333397"/>
            <a:ext cx="4448684" cy="1086300"/>
          </a:xfrm>
          <a:prstGeom prst="roundRect">
            <a:avLst>
              <a:gd name="adj" fmla="val 4363"/>
            </a:avLst>
          </a:prstGeom>
          <a:solidFill>
            <a:srgbClr val="1C65BD">
              <a:alpha val="24000"/>
            </a:srgbClr>
          </a:solidFill>
          <a:ln>
            <a:noFill/>
          </a:ln>
        </p:spPr>
        <p:txBody>
          <a:bodyPr spcFirstLastPara="1" wrap="square" lIns="137150" tIns="0" rIns="91425" bIns="9144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0000">
                    <a:lumMod val="40000"/>
                    <a:lumOff val="60000"/>
                  </a:srgbClr>
                </a:solidFill>
                <a:effectLst/>
                <a:uLnTx/>
                <a:uFillTx/>
                <a:latin typeface="Bell MT" panose="02020503060305020303" pitchFamily="18" charset="0"/>
                <a:ea typeface="Times New Roman"/>
                <a:cs typeface="Times New Roman"/>
                <a:sym typeface="Times New Roman"/>
              </a:rPr>
              <a:t>SUBMISSIONS DEADLINE: 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 panose="02020503060305020303" pitchFamily="18" charset="0"/>
                <a:ea typeface="Times New Roman"/>
                <a:cs typeface="Times New Roman"/>
                <a:sym typeface="Times New Roman"/>
              </a:rPr>
              <a:t>January 30, 2019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 panose="02020503060305020303" pitchFamily="18" charset="0"/>
              <a:ea typeface="Times New Roman"/>
              <a:cs typeface="Times New Roman"/>
              <a:sym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ACB8CA"/>
                </a:solidFill>
                <a:effectLst/>
                <a:uLnTx/>
                <a:uFillTx/>
                <a:latin typeface="Bell MT" panose="02020503060305020303" pitchFamily="18" charset="0"/>
                <a:ea typeface="Times New Roman"/>
                <a:cs typeface="Times New Roman"/>
                <a:sym typeface="Times New Roman"/>
              </a:rPr>
              <a:t>FULL PAPERS: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 panose="02020503060305020303" pitchFamily="18" charset="0"/>
                <a:ea typeface="Times New Roman"/>
                <a:cs typeface="Times New Roman"/>
                <a:sym typeface="Times New Roman"/>
              </a:rPr>
              <a:t> 6-8 page papers presenting novel work.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 panose="02020503060305020303" pitchFamily="18" charset="0"/>
              <a:ea typeface="Times New Roman"/>
              <a:cs typeface="Times New Roman"/>
              <a:sym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ACB8CA"/>
                </a:solidFill>
                <a:effectLst/>
                <a:uLnTx/>
                <a:uFillTx/>
                <a:latin typeface="Bell MT" panose="02020503060305020303" pitchFamily="18" charset="0"/>
                <a:ea typeface="Times New Roman"/>
                <a:cs typeface="Times New Roman"/>
                <a:sym typeface="Times New Roman"/>
              </a:rPr>
              <a:t>ABSTRACTS: 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 panose="02020503060305020303" pitchFamily="18" charset="0"/>
                <a:ea typeface="Times New Roman"/>
                <a:cs typeface="Times New Roman"/>
                <a:sym typeface="Times New Roman"/>
              </a:rPr>
              <a:t>2-4 page papers presenting previous, current, or proposed work.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ell MT" panose="02020503060305020303" pitchFamily="18" charset="0"/>
              <a:ea typeface="Times New Roman"/>
              <a:cs typeface="Times New Roman"/>
              <a:sym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ACB8CA"/>
                </a:solidFill>
                <a:effectLst/>
                <a:uLnTx/>
                <a:uFillTx/>
                <a:latin typeface="Bell MT" panose="02020503060305020303" pitchFamily="18" charset="0"/>
                <a:ea typeface="Times New Roman"/>
                <a:cs typeface="Times New Roman"/>
                <a:sym typeface="Times New Roman"/>
              </a:rPr>
              <a:t>NOTIFICATION DEADLINE: 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 panose="02020503060305020303" pitchFamily="18" charset="0"/>
                <a:ea typeface="Times New Roman"/>
                <a:cs typeface="Times New Roman"/>
                <a:sym typeface="Times New Roman"/>
              </a:rPr>
              <a:t>Before HRI Early Registration </a:t>
            </a: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 panose="0202050306030502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0" name="Google Shape;220;p30"/>
          <p:cNvSpPr/>
          <p:nvPr/>
        </p:nvSpPr>
        <p:spPr>
          <a:xfrm>
            <a:off x="227897" y="232375"/>
            <a:ext cx="4908900" cy="1692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A7B2CD"/>
                </a:solidFill>
                <a:effectLst/>
                <a:uLnTx/>
                <a:uFillTx/>
                <a:latin typeface="Bell MT" panose="02020503060305020303" pitchFamily="18" charset="0"/>
                <a:ea typeface="Bell MT"/>
                <a:cs typeface="Bell MT"/>
                <a:sym typeface="Bell MT"/>
              </a:rPr>
              <a:t>Call for Papers ∙ VAM-HRI 2020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ell MT" panose="02020503060305020303" pitchFamily="18" charset="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 panose="02020503060305020303" pitchFamily="18" charset="0"/>
                <a:ea typeface="Bell MT"/>
                <a:cs typeface="Bell MT"/>
                <a:sym typeface="Bell MT"/>
              </a:rPr>
              <a:t>3</a:t>
            </a:r>
            <a:r>
              <a:rPr kumimoji="0" lang="en-US" sz="2000" b="1" i="0" u="none" strike="noStrike" kern="0" cap="none" spc="0" normalizeH="0" baseline="30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 panose="02020503060305020303" pitchFamily="18" charset="0"/>
                <a:ea typeface="Bell MT"/>
                <a:cs typeface="Bell MT"/>
                <a:sym typeface="Bell MT"/>
              </a:rPr>
              <a:t>rd</a:t>
            </a: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 panose="02020503060305020303" pitchFamily="18" charset="0"/>
                <a:ea typeface="Bell MT"/>
                <a:cs typeface="Bell MT"/>
                <a:sym typeface="Bell MT"/>
              </a:rPr>
              <a:t> International Workshop on </a:t>
            </a:r>
            <a:b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 panose="02020503060305020303" pitchFamily="18" charset="0"/>
                <a:ea typeface="Bell MT"/>
                <a:cs typeface="Bell MT"/>
                <a:sym typeface="Bell MT"/>
              </a:rPr>
            </a:b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 panose="02020503060305020303" pitchFamily="18" charset="0"/>
                <a:ea typeface="Bell MT"/>
                <a:cs typeface="Bell MT"/>
                <a:sym typeface="Bell MT"/>
              </a:rPr>
              <a:t>Virtual, Augmented, and Mixed Reality for Human-Robot Interactions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ell MT" panose="02020503060305020303" pitchFamily="18" charset="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E9999"/>
                </a:solidFill>
                <a:effectLst/>
                <a:uLnTx/>
                <a:uFillTx/>
                <a:latin typeface="Bell MT" panose="02020503060305020303" pitchFamily="18" charset="0"/>
                <a:ea typeface="Bell MT"/>
                <a:cs typeface="Bell MT"/>
                <a:sym typeface="Bell MT"/>
              </a:rPr>
              <a:t>Collocated with HRI ∙ Cambridge, UK ∙ March 23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ell MT" panose="02020503060305020303" pitchFamily="18" charset="0"/>
              <a:cs typeface="Arial"/>
              <a:sym typeface="Arial"/>
            </a:endParaRPr>
          </a:p>
        </p:txBody>
      </p:sp>
      <p:pic>
        <p:nvPicPr>
          <p:cNvPr id="221" name="Google Shape;221;p30"/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6554" y="1932355"/>
            <a:ext cx="2177836" cy="839096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0"/>
          <p:cNvSpPr/>
          <p:nvPr/>
        </p:nvSpPr>
        <p:spPr>
          <a:xfrm>
            <a:off x="1278711" y="8417470"/>
            <a:ext cx="2055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For more information, visit:</a:t>
            </a: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 </a:t>
            </a: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F0000">
                    <a:lumMod val="40000"/>
                    <a:lumOff val="60000"/>
                  </a:srgbClr>
                </a:solidFill>
                <a:effectLst/>
                <a:uLnTx/>
                <a:uFill>
                  <a:noFill/>
                </a:uFill>
                <a:latin typeface="Bell MT"/>
                <a:ea typeface="Bell MT"/>
                <a:cs typeface="Bell MT"/>
                <a:sym typeface="Bell M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http://vam-hri.xyz/</a:t>
            </a:r>
            <a:endParaRPr kumimoji="0" sz="1200" b="1" i="0" u="none" strike="noStrike" kern="0" cap="none" spc="0" normalizeH="0" baseline="0" noProof="0" dirty="0">
              <a:ln>
                <a:noFill/>
              </a:ln>
              <a:solidFill>
                <a:srgbClr val="FF0000">
                  <a:lumMod val="40000"/>
                  <a:lumOff val="60000"/>
                </a:srgbClr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</p:txBody>
      </p:sp>
      <p:sp>
        <p:nvSpPr>
          <p:cNvPr id="223" name="Google Shape;223;p30"/>
          <p:cNvSpPr/>
          <p:nvPr/>
        </p:nvSpPr>
        <p:spPr>
          <a:xfrm>
            <a:off x="542741" y="6524978"/>
            <a:ext cx="2448232" cy="1681028"/>
          </a:xfrm>
          <a:prstGeom prst="roundRect">
            <a:avLst>
              <a:gd name="adj" fmla="val 4654"/>
            </a:avLst>
          </a:prstGeom>
          <a:solidFill>
            <a:srgbClr val="0070C0">
              <a:alpha val="0"/>
            </a:srgbClr>
          </a:solidFill>
          <a:ln>
            <a:noFill/>
          </a:ln>
        </p:spPr>
        <p:txBody>
          <a:bodyPr spcFirstLastPara="1" wrap="square" lIns="137150" tIns="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2C3C43">
                    <a:lumMod val="40000"/>
                    <a:lumOff val="60000"/>
                  </a:srgbClr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Organizing Team</a:t>
            </a:r>
          </a:p>
          <a:p>
            <a:pPr marL="9144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Tom Williams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B7B7B7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Mines</a:t>
            </a:r>
          </a:p>
          <a:p>
            <a:pPr marL="9144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Dan Szafir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CFB87C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UC Boulder</a:t>
            </a: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B7B7B7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9144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Tathagata Chakraborti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2586FB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IBM Research</a:t>
            </a: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B7B7B7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9144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Ong Soh </a:t>
            </a:r>
            <a:r>
              <a:rPr kumimoji="0" lang="en-US" sz="10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Khim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EF7C00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U Singapore</a:t>
            </a: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B7B7B7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9144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Eric Rosen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B3916E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Brown</a:t>
            </a: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B7B7B7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9144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Serena Booth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CF202D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MIT</a:t>
            </a: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B7B7B7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9144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Thomas </a:t>
            </a:r>
            <a:r>
              <a:rPr kumimoji="0" lang="en-US" sz="10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Groechel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F1C232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USC</a:t>
            </a:r>
            <a:endParaRPr kumimoji="0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</p:txBody>
      </p:sp>
      <p:pic>
        <p:nvPicPr>
          <p:cNvPr id="225" name="Google Shape;225;p30"/>
          <p:cNvPicPr preferRelativeResize="0"/>
          <p:nvPr/>
        </p:nvPicPr>
        <p:blipFill rotWithShape="1">
          <a:blip r:embed="rId5">
            <a:alphaModFix/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10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768386" y="8435647"/>
            <a:ext cx="461700" cy="4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0"/>
          <p:cNvSpPr txBox="1"/>
          <p:nvPr/>
        </p:nvSpPr>
        <p:spPr>
          <a:xfrm>
            <a:off x="227900" y="2775288"/>
            <a:ext cx="4908900" cy="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At VAM-HRI we seek to bring together HRI, Robotics, and AI researchers working on challenges in mixed reality interactions between humans and robots. VAM-HRI 2020 is looking to follow on the success of the last two years, and welcomes contributions on VR/AR/MR topics including, but not limited to: </a:t>
            </a:r>
            <a:endParaRPr kumimoji="0" sz="1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11DF64-6E3C-4299-BEAE-AF2664ACDBC5}"/>
              </a:ext>
            </a:extLst>
          </p:cNvPr>
          <p:cNvSpPr/>
          <p:nvPr/>
        </p:nvSpPr>
        <p:spPr>
          <a:xfrm>
            <a:off x="1" y="8836223"/>
            <a:ext cx="6857999" cy="307777"/>
          </a:xfrm>
          <a:prstGeom prst="rect">
            <a:avLst/>
          </a:prstGeom>
          <a:solidFill>
            <a:schemeClr val="bg1">
              <a:alpha val="47000"/>
            </a:schemeClr>
          </a:solidFill>
        </p:spPr>
        <p:txBody>
          <a:bodyPr wrap="square">
            <a:spAutoFit/>
          </a:bodyPr>
          <a:lstStyle/>
          <a:p>
            <a:pPr>
              <a:spcAft>
                <a:spcPts val="300"/>
              </a:spcAft>
            </a:pPr>
            <a:r>
              <a:rPr lang="en-US" sz="1400" dirty="0">
                <a:solidFill>
                  <a:srgbClr val="CF202D"/>
                </a:solidFill>
                <a:latin typeface="Arial Rounded MT Bold" panose="020F0704030504030204" pitchFamily="34" charset="0"/>
              </a:rPr>
              <a:t>           Papers due Jan 30, 2020 ∙ </a:t>
            </a:r>
            <a:r>
              <a:rPr lang="en-US" sz="1400" dirty="0">
                <a:solidFill>
                  <a:srgbClr val="223F81"/>
                </a:solidFill>
                <a:latin typeface="Arial Rounded MT Bold" panose="020F0704030504030204" pitchFamily="34" charset="0"/>
              </a:rPr>
              <a:t>Visit http://vam-hri.xyz/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BA7DC1-A700-4D7C-BCE4-53F3F603D2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ement crackSpacing="1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2714" y="238816"/>
            <a:ext cx="5054022" cy="1700931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4004887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>
            <a:extLst>
              <a:ext uri="{FF2B5EF4-FFF2-40B4-BE49-F238E27FC236}">
                <a16:creationId xmlns:a16="http://schemas.microsoft.com/office/drawing/2014/main" id="{B2397B72-D219-4889-ACD9-15ED09BEEC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 crackSpacing="1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8302" y="7193538"/>
            <a:ext cx="3663272" cy="14114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DE6F8BB-3108-422F-A57F-F44479F1525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utout/>
                    </a14:imgEffect>
                  </a14:imgLayer>
                </a14:imgProps>
              </a:ext>
            </a:extLst>
          </a:blip>
          <a:srcRect l="1562" b="2040"/>
          <a:stretch/>
        </p:blipFill>
        <p:spPr>
          <a:xfrm>
            <a:off x="609436" y="2344070"/>
            <a:ext cx="4215645" cy="455366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7F9221D-CC60-450A-9389-BE87E2F567F0}"/>
              </a:ext>
            </a:extLst>
          </p:cNvPr>
          <p:cNvSpPr/>
          <p:nvPr/>
        </p:nvSpPr>
        <p:spPr>
          <a:xfrm>
            <a:off x="227897" y="250073"/>
            <a:ext cx="4978724" cy="1631216"/>
          </a:xfrm>
          <a:prstGeom prst="rect">
            <a:avLst/>
          </a:prstGeom>
          <a:solidFill>
            <a:srgbClr val="FBFBFB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latin typeface="Arial Rounded MT Bold" panose="020F0704030504030204" pitchFamily="34" charset="0"/>
              </a:rPr>
              <a:t>Call for Papers ∙ VAM-HRI 2020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223F81"/>
                </a:solidFill>
                <a:latin typeface="Arial Rounded MT Bold" panose="020F0704030504030204" pitchFamily="34" charset="0"/>
              </a:rPr>
              <a:t>3</a:t>
            </a:r>
            <a:r>
              <a:rPr lang="en-US" sz="2000" baseline="30000" dirty="0">
                <a:solidFill>
                  <a:srgbClr val="223F81"/>
                </a:solidFill>
                <a:latin typeface="Arial Rounded MT Bold" panose="020F0704030504030204" pitchFamily="34" charset="0"/>
              </a:rPr>
              <a:t>rd</a:t>
            </a:r>
            <a:r>
              <a:rPr lang="en-US" sz="2000" dirty="0">
                <a:solidFill>
                  <a:srgbClr val="223F81"/>
                </a:solidFill>
                <a:latin typeface="Arial Rounded MT Bold" panose="020F0704030504030204" pitchFamily="34" charset="0"/>
              </a:rPr>
              <a:t> International Workshop on </a:t>
            </a:r>
            <a:br>
              <a:rPr lang="en-US" sz="2000" dirty="0">
                <a:solidFill>
                  <a:srgbClr val="223F81"/>
                </a:solidFill>
                <a:latin typeface="Arial Rounded MT Bold" panose="020F0704030504030204" pitchFamily="34" charset="0"/>
              </a:rPr>
            </a:br>
            <a:r>
              <a:rPr lang="en-US" sz="2000" dirty="0">
                <a:solidFill>
                  <a:srgbClr val="223F81"/>
                </a:solidFill>
                <a:latin typeface="Arial Rounded MT Bold" panose="020F0704030504030204" pitchFamily="34" charset="0"/>
              </a:rPr>
              <a:t>Virtual, Augmented, and Mixed Reality for Human-Robot Interactions</a:t>
            </a:r>
          </a:p>
          <a:p>
            <a:pPr>
              <a:spcAft>
                <a:spcPts val="300"/>
              </a:spcAft>
            </a:pPr>
            <a:r>
              <a:rPr lang="en-US" sz="1400" dirty="0">
                <a:solidFill>
                  <a:srgbClr val="CF202D"/>
                </a:solidFill>
                <a:latin typeface="Arial Rounded MT Bold" panose="020F0704030504030204" pitchFamily="34" charset="0"/>
              </a:rPr>
              <a:t>Collocated with HRI </a:t>
            </a:r>
            <a:r>
              <a:rPr lang="en-US" sz="1400" dirty="0">
                <a:solidFill>
                  <a:srgbClr val="CF202D"/>
                </a:solidFill>
                <a:latin typeface="Arial Rounded MT Bold" panose="020F0704030504030204" pitchFamily="34" charset="0"/>
                <a:cs typeface="Calibri" panose="020F0502020204030204" pitchFamily="34" charset="0"/>
              </a:rPr>
              <a:t>∙ </a:t>
            </a:r>
            <a:r>
              <a:rPr lang="en-US" sz="1400" dirty="0">
                <a:solidFill>
                  <a:srgbClr val="CF202D"/>
                </a:solidFill>
                <a:latin typeface="Arial Rounded MT Bold" panose="020F0704030504030204" pitchFamily="34" charset="0"/>
              </a:rPr>
              <a:t>Cambridge, UK </a:t>
            </a:r>
            <a:r>
              <a:rPr lang="en-US" sz="1400" dirty="0">
                <a:solidFill>
                  <a:srgbClr val="CF202D"/>
                </a:solidFill>
                <a:latin typeface="Arial Rounded MT Bold" panose="020F0704030504030204" pitchFamily="34" charset="0"/>
                <a:cs typeface="Calibri" panose="020F0502020204030204" pitchFamily="34" charset="0"/>
              </a:rPr>
              <a:t>∙</a:t>
            </a:r>
            <a:r>
              <a:rPr lang="en-US" sz="1400" dirty="0">
                <a:solidFill>
                  <a:srgbClr val="CF202D"/>
                </a:solidFill>
                <a:latin typeface="Arial Rounded MT Bold" panose="020F0704030504030204" pitchFamily="34" charset="0"/>
              </a:rPr>
              <a:t> March 23</a:t>
            </a:r>
          </a:p>
        </p:txBody>
      </p:sp>
    </p:spTree>
    <p:extLst>
      <p:ext uri="{BB962C8B-B14F-4D97-AF65-F5344CB8AC3E}">
        <p14:creationId xmlns:p14="http://schemas.microsoft.com/office/powerpoint/2010/main" val="25628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513BD61-43E7-4D17-86CB-B97D969D2D21}"/>
              </a:ext>
            </a:extLst>
          </p:cNvPr>
          <p:cNvSpPr txBox="1"/>
          <p:nvPr/>
        </p:nvSpPr>
        <p:spPr>
          <a:xfrm>
            <a:off x="335944" y="1256928"/>
            <a:ext cx="623902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B0AFB5"/>
                </a:solidFill>
              </a:rPr>
              <a:t>[</a:t>
            </a:r>
            <a:r>
              <a:rPr lang="en-US" sz="1600" b="1" dirty="0">
                <a:solidFill>
                  <a:srgbClr val="E00E0F"/>
                </a:solidFill>
              </a:rPr>
              <a:t>CFP</a:t>
            </a:r>
            <a:r>
              <a:rPr lang="en-US" sz="1600" b="1" dirty="0">
                <a:solidFill>
                  <a:srgbClr val="B0AFB5"/>
                </a:solidFill>
              </a:rPr>
              <a:t>]</a:t>
            </a:r>
            <a:r>
              <a:rPr lang="en-US" sz="2000" b="1" dirty="0">
                <a:solidFill>
                  <a:srgbClr val="B0AFB5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2</a:t>
            </a:r>
            <a:r>
              <a:rPr lang="en-US" baseline="30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nd</a:t>
            </a:r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 International Workshop on Virtual, Augmented </a:t>
            </a:r>
            <a:b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and Mixed Reality for Human-Robot Interaction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DFC52B-69F2-41C5-BC42-CFE0CF75AC69}"/>
              </a:ext>
            </a:extLst>
          </p:cNvPr>
          <p:cNvSpPr/>
          <p:nvPr/>
        </p:nvSpPr>
        <p:spPr>
          <a:xfrm>
            <a:off x="537308" y="1963335"/>
            <a:ext cx="3429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solidFill>
                  <a:srgbClr val="2586FB"/>
                </a:solidFill>
                <a:latin typeface="Arial Rounded MT Bold" panose="020F0704030504030204" pitchFamily="34" charset="0"/>
              </a:rPr>
              <a:t>Collocated with HRI 2019, Daegu/Korea</a:t>
            </a:r>
            <a:endParaRPr lang="en-US" sz="2400" dirty="0">
              <a:solidFill>
                <a:srgbClr val="2586FB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B95B54-58F4-45EF-A2A5-FFA848789D28}"/>
              </a:ext>
            </a:extLst>
          </p:cNvPr>
          <p:cNvSpPr/>
          <p:nvPr/>
        </p:nvSpPr>
        <p:spPr>
          <a:xfrm>
            <a:off x="335944" y="2457362"/>
            <a:ext cx="592800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B0AFB5"/>
                </a:solidFill>
                <a:latin typeface="Arial Rounded MT Bold" panose="020F0704030504030204" pitchFamily="34" charset="0"/>
              </a:rPr>
              <a:t>At VAM-HRI we seek to bring together HRI, Robotics, Artificial Intelligence, and Mixed Reality researchers to identify challenges in mixed reality interactions between humans and robots. VAM-HRI was held for the first time at HRI 2018, where it served as the first workshop of its kind at an academic AI or Robotics conference, and served as a timely call to arms to the academic community in response to the promise of this emerging field. VAM-HRI 2019 is looking to follow on the success of last year's workshop and present new opportunities for expanding this nascent research community.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A14276F-1C6E-455E-A820-39521E28FDD7}"/>
              </a:ext>
            </a:extLst>
          </p:cNvPr>
          <p:cNvSpPr/>
          <p:nvPr/>
        </p:nvSpPr>
        <p:spPr>
          <a:xfrm>
            <a:off x="457009" y="3895811"/>
            <a:ext cx="3806170" cy="2449007"/>
          </a:xfrm>
          <a:prstGeom prst="roundRect">
            <a:avLst>
              <a:gd name="adj" fmla="val 4363"/>
            </a:avLst>
          </a:prstGeom>
          <a:solidFill>
            <a:schemeClr val="tx1">
              <a:alpha val="26000"/>
            </a:schemeClr>
          </a:solidFill>
          <a:ln w="31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91440" rtlCol="0" anchor="t"/>
          <a:lstStyle/>
          <a:p>
            <a:r>
              <a:rPr lang="en-US" sz="1050" dirty="0">
                <a:solidFill>
                  <a:srgbClr val="B0AFB5"/>
                </a:solidFill>
                <a:latin typeface="Arial Rounded MT Bold" panose="020F0704030504030204" pitchFamily="34" charset="0"/>
              </a:rPr>
              <a:t>Submission Instructions</a:t>
            </a:r>
            <a:endParaRPr lang="en-US" sz="900" dirty="0">
              <a:solidFill>
                <a:srgbClr val="B0AFB5"/>
              </a:solidFill>
              <a:latin typeface="Arial Rounded MT Bold" panose="020F0704030504030204" pitchFamily="34" charset="0"/>
            </a:endParaRPr>
          </a:p>
          <a:p>
            <a:pPr>
              <a:spcBef>
                <a:spcPts val="600"/>
              </a:spcBef>
              <a:spcAft>
                <a:spcPts val="300"/>
              </a:spcAft>
            </a:pPr>
            <a:r>
              <a:rPr lang="en-US" sz="9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FULL PAPERS: </a:t>
            </a:r>
            <a:br>
              <a:rPr lang="en-US" sz="9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</a:br>
            <a:r>
              <a:rPr lang="en-US" sz="900" b="1" dirty="0"/>
              <a:t>6-8 page papers presenting novel work.</a:t>
            </a:r>
          </a:p>
          <a:p>
            <a:pPr>
              <a:spcBef>
                <a:spcPts val="300"/>
              </a:spcBef>
            </a:pPr>
            <a:r>
              <a:rPr lang="en-US" sz="9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EXTENDED ABSTRACTS: </a:t>
            </a:r>
            <a:br>
              <a:rPr lang="en-US" sz="9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</a:br>
            <a:r>
              <a:rPr lang="en-US" sz="900" b="1" dirty="0"/>
              <a:t>2-4 page papers presenting previous, current, or proposed work.</a:t>
            </a:r>
          </a:p>
          <a:p>
            <a:pPr>
              <a:spcBef>
                <a:spcPts val="600"/>
              </a:spcBef>
            </a:pPr>
            <a:r>
              <a:rPr lang="en-US" sz="900" b="1" dirty="0">
                <a:solidFill>
                  <a:srgbClr val="E00E0F"/>
                </a:solidFill>
              </a:rPr>
              <a:t>Submit here </a:t>
            </a:r>
            <a:r>
              <a:rPr lang="en-US" sz="900" b="1" dirty="0">
                <a:solidFill>
                  <a:srgbClr val="E00E0F"/>
                </a:solidFill>
                <a:sym typeface="Wingdings" panose="05000000000000000000" pitchFamily="2" charset="2"/>
              </a:rPr>
              <a:t> </a:t>
            </a:r>
            <a:r>
              <a:rPr lang="en-US" sz="900" b="1" dirty="0">
                <a:solidFill>
                  <a:srgbClr val="2586FB"/>
                </a:solidFill>
                <a:sym typeface="Wingdings" panose="05000000000000000000" pitchFamily="2" charset="2"/>
              </a:rPr>
              <a:t>https://easychair.org/conferences/?conf=vamhri2019 </a:t>
            </a:r>
            <a:endParaRPr lang="en-US" sz="900" b="1" dirty="0">
              <a:solidFill>
                <a:srgbClr val="2586FB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900" dirty="0"/>
              <a:t>Papers will undergo mutual review; as such, authors of submitted papers will be expected to provide a small number of reviews for fellow authors. </a:t>
            </a:r>
            <a:br>
              <a:rPr lang="en-US" sz="900" dirty="0"/>
            </a:br>
            <a:r>
              <a:rPr lang="en-US" sz="900" dirty="0"/>
              <a:t>All accepted papers will be accompanied by talks and/or poster presentations and will be archived on the workshop website.</a:t>
            </a:r>
            <a:r>
              <a:rPr lang="en-US" sz="800" dirty="0"/>
              <a:t> </a:t>
            </a:r>
            <a:endParaRPr lang="en-US" sz="900" dirty="0"/>
          </a:p>
          <a:p>
            <a:pPr>
              <a:spcBef>
                <a:spcPts val="600"/>
              </a:spcBef>
            </a:pPr>
            <a:r>
              <a:rPr lang="en-US" sz="9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SUBMISSIONS DEADLINE: </a:t>
            </a:r>
            <a:r>
              <a:rPr lang="en-US" sz="900" b="1" dirty="0">
                <a:solidFill>
                  <a:srgbClr val="E00E0F"/>
                </a:solidFill>
              </a:rPr>
              <a:t>January 15th, 2019</a:t>
            </a:r>
            <a:r>
              <a:rPr lang="en-US" sz="900" b="1" dirty="0"/>
              <a:t> </a:t>
            </a:r>
          </a:p>
          <a:p>
            <a:pPr>
              <a:spcBef>
                <a:spcPts val="300"/>
              </a:spcBef>
            </a:pPr>
            <a:r>
              <a:rPr lang="en-US" sz="9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NOTIFICATION OF ACCEPTANCE/REJECTION: </a:t>
            </a:r>
            <a:r>
              <a:rPr lang="en-US" sz="900" b="1" dirty="0"/>
              <a:t>January 30</a:t>
            </a:r>
            <a:r>
              <a:rPr lang="en-US" sz="900" b="1" baseline="30000" dirty="0"/>
              <a:t>th</a:t>
            </a:r>
            <a:r>
              <a:rPr lang="en-US" sz="900" b="1" dirty="0"/>
              <a:t>, 2019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4E6F70A-9567-422D-8167-FEDC227BA6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100" b="36400" l="2167" r="99000">
                        <a14:foregroundMark x1="2800" y1="13600" x2="10167" y2="14850"/>
                        <a14:foregroundMark x1="10167" y1="14850" x2="38300" y2="7750"/>
                        <a14:foregroundMark x1="38300" y1="7750" x2="52367" y2="12950"/>
                        <a14:foregroundMark x1="52367" y1="12950" x2="81967" y2="9000"/>
                        <a14:foregroundMark x1="81967" y1="9000" x2="96700" y2="14450"/>
                        <a14:foregroundMark x1="96700" y1="14450" x2="99033" y2="14450"/>
                        <a14:foregroundMark x1="2167" y1="15000" x2="8633" y2="18100"/>
                      </a14:backgroundRemoval>
                    </a14:imgEffect>
                  </a14:imgLayer>
                </a14:imgProps>
              </a:ext>
            </a:extLst>
          </a:blip>
          <a:srcRect t="10355" b="60665"/>
          <a:stretch/>
        </p:blipFill>
        <p:spPr>
          <a:xfrm>
            <a:off x="0" y="0"/>
            <a:ext cx="6858000" cy="13249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FEFAE05-2F15-462D-9C06-7D1333AD2D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0150" b="96300" l="2367" r="98333">
                        <a14:foregroundMark x1="2367" y1="93250" x2="2367" y2="93250"/>
                        <a14:foregroundMark x1="9533" y1="90100" x2="9533" y2="90100"/>
                        <a14:foregroundMark x1="23400" y1="95550" x2="23400" y2="95550"/>
                        <a14:foregroundMark x1="33567" y1="94050" x2="33567" y2="94050"/>
                        <a14:foregroundMark x1="48633" y1="91750" x2="48633" y2="91750"/>
                        <a14:foregroundMark x1="66767" y1="92950" x2="66767" y2="92950"/>
                        <a14:foregroundMark x1="82000" y1="93800" x2="82000" y2="93800"/>
                        <a14:foregroundMark x1="90900" y1="93650" x2="90900" y2="93650"/>
                        <a14:foregroundMark x1="51967" y1="93800" x2="51967" y2="93800"/>
                        <a14:foregroundMark x1="50533" y1="88750" x2="50533" y2="88750"/>
                        <a14:foregroundMark x1="17233" y1="94050" x2="17233" y2="94050"/>
                        <a14:foregroundMark x1="21033" y1="93900" x2="21033" y2="93900"/>
                        <a14:foregroundMark x1="16600" y1="93500" x2="22233" y2="94450"/>
                        <a14:foregroundMark x1="48433" y1="88900" x2="58033" y2="96350"/>
                        <a14:foregroundMark x1="87967" y1="92950" x2="98333" y2="94200"/>
                      </a14:backgroundRemoval>
                    </a14:imgEffect>
                  </a14:imgLayer>
                </a14:imgProps>
              </a:ext>
            </a:extLst>
          </a:blip>
          <a:srcRect t="78413" b="4036"/>
          <a:stretch/>
        </p:blipFill>
        <p:spPr>
          <a:xfrm>
            <a:off x="0" y="8341567"/>
            <a:ext cx="6858000" cy="802433"/>
          </a:xfrm>
          <a:prstGeom prst="rect">
            <a:avLst/>
          </a:prstGeom>
        </p:spPr>
      </p:pic>
      <p:pic>
        <p:nvPicPr>
          <p:cNvPr id="1026" name="Picture 2" descr="http://vam-hri.xyz/files/images/logo-hover.png">
            <a:extLst>
              <a:ext uri="{FF2B5EF4-FFF2-40B4-BE49-F238E27FC236}">
                <a16:creationId xmlns:a16="http://schemas.microsoft.com/office/drawing/2014/main" id="{BBBC378D-02B8-4581-B841-D732B5CFD3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4792" y="6965424"/>
            <a:ext cx="4528416" cy="1088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41F3053-C5F6-49BA-A8F9-55A4880A5520}"/>
              </a:ext>
            </a:extLst>
          </p:cNvPr>
          <p:cNvSpPr/>
          <p:nvPr/>
        </p:nvSpPr>
        <p:spPr>
          <a:xfrm>
            <a:off x="4456117" y="5085719"/>
            <a:ext cx="19058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B0AFB5"/>
                </a:solidFill>
                <a:latin typeface="Arial Rounded MT Bold" panose="020F0704030504030204" pitchFamily="34" charset="0"/>
              </a:rPr>
              <a:t>For more information, </a:t>
            </a:r>
            <a:br>
              <a:rPr lang="en-US" sz="1200" dirty="0">
                <a:solidFill>
                  <a:srgbClr val="B0AFB5"/>
                </a:solidFill>
                <a:latin typeface="Arial Rounded MT Bold" panose="020F0704030504030204" pitchFamily="34" charset="0"/>
              </a:rPr>
            </a:br>
            <a:r>
              <a:rPr lang="en-US" sz="1200" dirty="0">
                <a:solidFill>
                  <a:srgbClr val="B0AFB5"/>
                </a:solidFill>
                <a:latin typeface="Arial Rounded MT Bold" panose="020F0704030504030204" pitchFamily="34" charset="0"/>
              </a:rPr>
              <a:t>visit: </a:t>
            </a:r>
            <a:r>
              <a:rPr lang="en-US" sz="1200" dirty="0">
                <a:solidFill>
                  <a:srgbClr val="B0AFB5"/>
                </a:solidFill>
                <a:latin typeface="Arial Rounded MT Bold" panose="020F0704030504030204" pitchFamily="34" charset="0"/>
                <a:hlinkClick r:id="rId6"/>
              </a:rPr>
              <a:t>http://vam-hri.xyz/</a:t>
            </a:r>
            <a:endParaRPr lang="en-US" sz="1200" dirty="0">
              <a:solidFill>
                <a:srgbClr val="B0AFB5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1ED4481-ADE1-4CEC-95F9-8E0DBE461B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73381" y="5647016"/>
            <a:ext cx="554858" cy="554858"/>
          </a:xfrm>
          <a:prstGeom prst="rect">
            <a:avLst/>
          </a:prstGeom>
        </p:spPr>
      </p:pic>
      <p:pic>
        <p:nvPicPr>
          <p:cNvPr id="1028" name="Picture 4" descr="http://humanrobotinteraction.org/2019/wp-content/uploads/2018/04/hri-2019.png">
            <a:extLst>
              <a:ext uri="{FF2B5EF4-FFF2-40B4-BE49-F238E27FC236}">
                <a16:creationId xmlns:a16="http://schemas.microsoft.com/office/drawing/2014/main" id="{56BC99CA-A98D-42EC-8C0F-ADF32A0C49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172"/>
          <a:stretch/>
        </p:blipFill>
        <p:spPr bwMode="auto">
          <a:xfrm>
            <a:off x="5453991" y="5673940"/>
            <a:ext cx="636868" cy="509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55B9891-D68B-4806-AA7B-A33CA6211DB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88931" y="3863911"/>
            <a:ext cx="2085704" cy="1171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43385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Custom 6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F0000"/>
      </a:accent1>
      <a:accent2>
        <a:srgbClr val="A7B2CD"/>
      </a:accent2>
      <a:accent3>
        <a:srgbClr val="90C226"/>
      </a:accent3>
      <a:accent4>
        <a:srgbClr val="FFFFFF"/>
      </a:accent4>
      <a:accent5>
        <a:srgbClr val="FF0000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Facet">
  <a:themeElements>
    <a:clrScheme name="Custom 6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FF0000"/>
      </a:accent1>
      <a:accent2>
        <a:srgbClr val="A7B2CD"/>
      </a:accent2>
      <a:accent3>
        <a:srgbClr val="90C226"/>
      </a:accent3>
      <a:accent4>
        <a:srgbClr val="FFFFFF"/>
      </a:accent4>
      <a:accent5>
        <a:srgbClr val="FF0000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1422</TotalTime>
  <Words>371</Words>
  <Application>Microsoft Office PowerPoint</Application>
  <PresentationFormat>Letter Paper (8.5x11 in)</PresentationFormat>
  <Paragraphs>44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</vt:i4>
      </vt:variant>
    </vt:vector>
  </HeadingPairs>
  <TitlesOfParts>
    <vt:vector size="16" baseType="lpstr">
      <vt:lpstr>Arial</vt:lpstr>
      <vt:lpstr>Arial Rounded MT Bold</vt:lpstr>
      <vt:lpstr>Bell MT</vt:lpstr>
      <vt:lpstr>Calibri</vt:lpstr>
      <vt:lpstr>Calibri Light</vt:lpstr>
      <vt:lpstr>Noto Sans Symbols</vt:lpstr>
      <vt:lpstr>Trebuchet MS</vt:lpstr>
      <vt:lpstr>Wingdings 3</vt:lpstr>
      <vt:lpstr>Facet</vt:lpstr>
      <vt:lpstr>Office Theme</vt:lpstr>
      <vt:lpstr>1_Facet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Tathagata Chakraborti (Student)</dc:creator>
  <cp:lastModifiedBy>Tathagata Chakraborti</cp:lastModifiedBy>
  <cp:revision>82</cp:revision>
  <dcterms:created xsi:type="dcterms:W3CDTF">2017-12-19T22:13:35Z</dcterms:created>
  <dcterms:modified xsi:type="dcterms:W3CDTF">2019-12-01T14:06:37Z</dcterms:modified>
</cp:coreProperties>
</file>

<file path=docProps/thumbnail.jpeg>
</file>